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5" r:id="rId4"/>
    <p:sldId id="258" r:id="rId5"/>
    <p:sldId id="263" r:id="rId6"/>
    <p:sldId id="257" r:id="rId7"/>
    <p:sldId id="260" r:id="rId8"/>
    <p:sldId id="261" r:id="rId9"/>
    <p:sldId id="264" r:id="rId10"/>
    <p:sldId id="262" r:id="rId11"/>
  </p:sldIdLst>
  <p:sldSz cx="12192000" cy="6858000"/>
  <p:notesSz cx="6858000" cy="91440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Tahoma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914400" y="1676400"/>
            <a:ext cx="10363200" cy="1828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Font typeface="Wingdings" charset="0"/>
              <a:buNone/>
              <a:defRPr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91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8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381000"/>
            <a:ext cx="2743200" cy="5715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81000"/>
            <a:ext cx="8026400" cy="57150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0907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381000"/>
            <a:ext cx="10972800" cy="5715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324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76200"/>
            <a:ext cx="11785600" cy="457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03200" y="814388"/>
            <a:ext cx="5791200" cy="5181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814388"/>
            <a:ext cx="5791200" cy="2514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481388"/>
            <a:ext cx="5791200" cy="2514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70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230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420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81200"/>
            <a:ext cx="53848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25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81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4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73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100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53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81000"/>
            <a:ext cx="109728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109728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018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fld id="{642F94C2-55EC-486B-A6E2-B8C1868990AB}" type="datetimeFigureOut">
              <a:rPr lang="en-US" smtClean="0"/>
              <a:t>4/28/2016</a:t>
            </a:fld>
            <a:endParaRPr lang="en-US"/>
          </a:p>
        </p:txBody>
      </p:sp>
      <p:sp>
        <p:nvSpPr>
          <p:cNvPr id="5018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018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fld id="{D4D78EBB-D716-4CFA-B246-87954EE61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5995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charset="0"/>
          <a:ea typeface="ＭＳ Ｐゴシック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charset="0"/>
        <a:buChar char="n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4374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352424" y="0"/>
            <a:ext cx="11487150" cy="1628775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10000"/>
                  </a:schemeClr>
                </a:solidFill>
                <a:latin typeface="Calibri" panose="020F0502020204030204" pitchFamily="34" charset="0"/>
              </a:rPr>
              <a:t>Depositional Evolution of </a:t>
            </a:r>
            <a:r>
              <a:rPr lang="en-US" dirty="0" err="1">
                <a:solidFill>
                  <a:schemeClr val="accent4">
                    <a:lumMod val="10000"/>
                  </a:schemeClr>
                </a:solidFill>
                <a:latin typeface="Calibri" panose="020F0502020204030204" pitchFamily="34" charset="0"/>
              </a:rPr>
              <a:t>Minibasins</a:t>
            </a:r>
            <a:r>
              <a:rPr lang="en-US" dirty="0">
                <a:solidFill>
                  <a:schemeClr val="accent4">
                    <a:lumMod val="10000"/>
                  </a:schemeClr>
                </a:solidFill>
                <a:latin typeface="Calibri" panose="020F0502020204030204" pitchFamily="34" charset="0"/>
              </a:rPr>
              <a:t>: Implication from numerical models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>
          <a:xfrm>
            <a:off x="8601076" y="4040188"/>
            <a:ext cx="3590924" cy="1655762"/>
          </a:xfrm>
        </p:spPr>
        <p:txBody>
          <a:bodyPr/>
          <a:lstStyle/>
          <a:p>
            <a:r>
              <a:rPr lang="en-US" dirty="0"/>
              <a:t>Hang Deng</a:t>
            </a:r>
          </a:p>
          <a:p>
            <a:r>
              <a:rPr lang="en-US" dirty="0"/>
              <a:t>Final project</a:t>
            </a:r>
          </a:p>
          <a:p>
            <a:r>
              <a:rPr lang="en-US" dirty="0"/>
              <a:t>April 27, 2016</a:t>
            </a:r>
          </a:p>
        </p:txBody>
      </p:sp>
    </p:spTree>
    <p:extLst>
      <p:ext uri="{BB962C8B-B14F-4D97-AF65-F5344CB8AC3E}">
        <p14:creationId xmlns:p14="http://schemas.microsoft.com/office/powerpoint/2010/main" val="359771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2"/>
          <p:cNvSpPr>
            <a:spLocks noGrp="1" noChangeArrowheads="1"/>
          </p:cNvSpPr>
          <p:nvPr>
            <p:ph type="title"/>
          </p:nvPr>
        </p:nvSpPr>
        <p:spPr>
          <a:xfrm>
            <a:off x="2193645" y="222323"/>
            <a:ext cx="7771190" cy="526370"/>
          </a:xfrm>
        </p:spPr>
        <p:txBody>
          <a:bodyPr>
            <a:noAutofit/>
          </a:bodyPr>
          <a:lstStyle/>
          <a:p>
            <a:r>
              <a:rPr lang="en-US" sz="2800" dirty="0"/>
              <a:t>Where do we go from here?</a:t>
            </a:r>
          </a:p>
        </p:txBody>
      </p:sp>
      <p:sp>
        <p:nvSpPr>
          <p:cNvPr id="4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23.2.</a:t>
            </a:r>
            <a:fld id="{81F2A24A-8403-44F9-8350-41338ACFF0C2}" type="slidenum">
              <a:rPr lang="en-US"/>
              <a:pPr/>
              <a:t>10</a:t>
            </a:fld>
            <a:endParaRPr lang="en-US" dirty="0"/>
          </a:p>
        </p:txBody>
      </p:sp>
      <p:pic>
        <p:nvPicPr>
          <p:cNvPr id="709639" name="Picture 7" descr="BasinA_000100_OFLPONLPOFLPfil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2" t="23491" r="3862" b="3636"/>
          <a:stretch>
            <a:fillRect/>
          </a:stretch>
        </p:blipFill>
        <p:spPr bwMode="auto">
          <a:xfrm>
            <a:off x="2028977" y="2075091"/>
            <a:ext cx="6434667" cy="4325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9645" name="Line 13"/>
          <p:cNvSpPr>
            <a:spLocks noChangeShapeType="1"/>
          </p:cNvSpPr>
          <p:nvPr/>
        </p:nvSpPr>
        <p:spPr bwMode="auto">
          <a:xfrm flipH="1">
            <a:off x="7898191" y="5648667"/>
            <a:ext cx="10584" cy="744991"/>
          </a:xfrm>
          <a:prstGeom prst="line">
            <a:avLst/>
          </a:prstGeom>
          <a:noFill/>
          <a:ln w="38100">
            <a:solidFill>
              <a:srgbClr val="FFCC99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9667" name="Text Box 35"/>
          <p:cNvSpPr txBox="1">
            <a:spLocks noChangeArrowheads="1"/>
          </p:cNvSpPr>
          <p:nvPr/>
        </p:nvSpPr>
        <p:spPr bwMode="auto">
          <a:xfrm>
            <a:off x="2050143" y="6143626"/>
            <a:ext cx="289855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Courtesy of Veritas Marine Surveys, Houston, Texas.</a:t>
            </a:r>
          </a:p>
        </p:txBody>
      </p:sp>
      <p:sp>
        <p:nvSpPr>
          <p:cNvPr id="709673" name="Freeform 41"/>
          <p:cNvSpPr>
            <a:spLocks/>
          </p:cNvSpPr>
          <p:nvPr/>
        </p:nvSpPr>
        <p:spPr bwMode="auto">
          <a:xfrm>
            <a:off x="3492500" y="4102555"/>
            <a:ext cx="2476500" cy="2299607"/>
          </a:xfrm>
          <a:custGeom>
            <a:avLst/>
            <a:gdLst>
              <a:gd name="T0" fmla="*/ 0 w 1638"/>
              <a:gd name="T1" fmla="*/ 0 h 1352"/>
              <a:gd name="T2" fmla="*/ 186 w 1638"/>
              <a:gd name="T3" fmla="*/ 126 h 1352"/>
              <a:gd name="T4" fmla="*/ 426 w 1638"/>
              <a:gd name="T5" fmla="*/ 306 h 1352"/>
              <a:gd name="T6" fmla="*/ 564 w 1638"/>
              <a:gd name="T7" fmla="*/ 516 h 1352"/>
              <a:gd name="T8" fmla="*/ 774 w 1638"/>
              <a:gd name="T9" fmla="*/ 762 h 1352"/>
              <a:gd name="T10" fmla="*/ 1020 w 1638"/>
              <a:gd name="T11" fmla="*/ 1056 h 1352"/>
              <a:gd name="T12" fmla="*/ 1248 w 1638"/>
              <a:gd name="T13" fmla="*/ 1230 h 1352"/>
              <a:gd name="T14" fmla="*/ 1494 w 1638"/>
              <a:gd name="T15" fmla="*/ 1332 h 1352"/>
              <a:gd name="T16" fmla="*/ 1638 w 1638"/>
              <a:gd name="T17" fmla="*/ 1350 h 1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38" h="1352">
                <a:moveTo>
                  <a:pt x="0" y="0"/>
                </a:moveTo>
                <a:cubicBezTo>
                  <a:pt x="57" y="37"/>
                  <a:pt x="115" y="75"/>
                  <a:pt x="186" y="126"/>
                </a:cubicBezTo>
                <a:cubicBezTo>
                  <a:pt x="257" y="177"/>
                  <a:pt x="363" y="241"/>
                  <a:pt x="426" y="306"/>
                </a:cubicBezTo>
                <a:cubicBezTo>
                  <a:pt x="489" y="371"/>
                  <a:pt x="506" y="440"/>
                  <a:pt x="564" y="516"/>
                </a:cubicBezTo>
                <a:cubicBezTo>
                  <a:pt x="622" y="592"/>
                  <a:pt x="698" y="672"/>
                  <a:pt x="774" y="762"/>
                </a:cubicBezTo>
                <a:cubicBezTo>
                  <a:pt x="850" y="852"/>
                  <a:pt x="941" y="978"/>
                  <a:pt x="1020" y="1056"/>
                </a:cubicBezTo>
                <a:cubicBezTo>
                  <a:pt x="1099" y="1134"/>
                  <a:pt x="1169" y="1184"/>
                  <a:pt x="1248" y="1230"/>
                </a:cubicBezTo>
                <a:cubicBezTo>
                  <a:pt x="1327" y="1276"/>
                  <a:pt x="1429" y="1312"/>
                  <a:pt x="1494" y="1332"/>
                </a:cubicBezTo>
                <a:cubicBezTo>
                  <a:pt x="1559" y="1352"/>
                  <a:pt x="1598" y="1351"/>
                  <a:pt x="1638" y="135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9674" name="Freeform 42"/>
          <p:cNvSpPr>
            <a:spLocks/>
          </p:cNvSpPr>
          <p:nvPr/>
        </p:nvSpPr>
        <p:spPr bwMode="auto">
          <a:xfrm>
            <a:off x="7792358" y="5939519"/>
            <a:ext cx="698500" cy="438830"/>
          </a:xfrm>
          <a:custGeom>
            <a:avLst/>
            <a:gdLst>
              <a:gd name="T0" fmla="*/ 0 w 462"/>
              <a:gd name="T1" fmla="*/ 258 h 258"/>
              <a:gd name="T2" fmla="*/ 180 w 462"/>
              <a:gd name="T3" fmla="*/ 168 h 258"/>
              <a:gd name="T4" fmla="*/ 378 w 462"/>
              <a:gd name="T5" fmla="*/ 54 h 258"/>
              <a:gd name="T6" fmla="*/ 462 w 462"/>
              <a:gd name="T7" fmla="*/ 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62" h="258">
                <a:moveTo>
                  <a:pt x="0" y="258"/>
                </a:moveTo>
                <a:cubicBezTo>
                  <a:pt x="58" y="230"/>
                  <a:pt x="117" y="202"/>
                  <a:pt x="180" y="168"/>
                </a:cubicBezTo>
                <a:cubicBezTo>
                  <a:pt x="243" y="134"/>
                  <a:pt x="331" y="82"/>
                  <a:pt x="378" y="54"/>
                </a:cubicBezTo>
                <a:cubicBezTo>
                  <a:pt x="425" y="26"/>
                  <a:pt x="443" y="13"/>
                  <a:pt x="462" y="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9675" name="Text Box 43"/>
          <p:cNvSpPr txBox="1">
            <a:spLocks noChangeArrowheads="1"/>
          </p:cNvSpPr>
          <p:nvPr/>
        </p:nvSpPr>
        <p:spPr bwMode="auto">
          <a:xfrm>
            <a:off x="5929691" y="5920810"/>
            <a:ext cx="1906512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200"/>
              <a:t>Axial Fill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006300" y="1021052"/>
            <a:ext cx="8443987" cy="4777530"/>
            <a:chOff x="2006300" y="1021052"/>
            <a:chExt cx="8443987" cy="4777530"/>
          </a:xfrm>
        </p:grpSpPr>
        <p:sp>
          <p:nvSpPr>
            <p:cNvPr id="709640" name="Line 8"/>
            <p:cNvSpPr>
              <a:spLocks noChangeShapeType="1"/>
            </p:cNvSpPr>
            <p:nvPr/>
          </p:nvSpPr>
          <p:spPr bwMode="auto">
            <a:xfrm>
              <a:off x="7255632" y="2648292"/>
              <a:ext cx="18143" cy="1323295"/>
            </a:xfrm>
            <a:prstGeom prst="line">
              <a:avLst/>
            </a:prstGeom>
            <a:noFill/>
            <a:ln w="38100">
              <a:solidFill>
                <a:srgbClr val="FFCC99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41" name="Text Box 9"/>
            <p:cNvSpPr txBox="1">
              <a:spLocks noChangeArrowheads="1"/>
            </p:cNvSpPr>
            <p:nvPr/>
          </p:nvSpPr>
          <p:spPr bwMode="auto">
            <a:xfrm>
              <a:off x="7517191" y="2294505"/>
              <a:ext cx="63953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SF</a:t>
              </a:r>
            </a:p>
          </p:txBody>
        </p:sp>
        <p:sp>
          <p:nvSpPr>
            <p:cNvPr id="709642" name="Text Box 10"/>
            <p:cNvSpPr txBox="1">
              <a:spLocks noChangeArrowheads="1"/>
            </p:cNvSpPr>
            <p:nvPr/>
          </p:nvSpPr>
          <p:spPr bwMode="auto">
            <a:xfrm>
              <a:off x="7240513" y="3740264"/>
              <a:ext cx="569988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100</a:t>
              </a:r>
            </a:p>
          </p:txBody>
        </p:sp>
        <p:sp>
          <p:nvSpPr>
            <p:cNvPr id="709643" name="Freeform 11"/>
            <p:cNvSpPr>
              <a:spLocks/>
            </p:cNvSpPr>
            <p:nvPr/>
          </p:nvSpPr>
          <p:spPr bwMode="auto">
            <a:xfrm>
              <a:off x="2151441" y="2558144"/>
              <a:ext cx="6256262" cy="736487"/>
            </a:xfrm>
            <a:custGeom>
              <a:avLst/>
              <a:gdLst>
                <a:gd name="T0" fmla="*/ 0 w 4690"/>
                <a:gd name="T1" fmla="*/ 0 h 481"/>
                <a:gd name="T2" fmla="*/ 308 w 4690"/>
                <a:gd name="T3" fmla="*/ 44 h 481"/>
                <a:gd name="T4" fmla="*/ 471 w 4690"/>
                <a:gd name="T5" fmla="*/ 82 h 481"/>
                <a:gd name="T6" fmla="*/ 783 w 4690"/>
                <a:gd name="T7" fmla="*/ 125 h 481"/>
                <a:gd name="T8" fmla="*/ 1080 w 4690"/>
                <a:gd name="T9" fmla="*/ 178 h 481"/>
                <a:gd name="T10" fmla="*/ 1373 w 4690"/>
                <a:gd name="T11" fmla="*/ 226 h 481"/>
                <a:gd name="T12" fmla="*/ 1661 w 4690"/>
                <a:gd name="T13" fmla="*/ 279 h 481"/>
                <a:gd name="T14" fmla="*/ 2074 w 4690"/>
                <a:gd name="T15" fmla="*/ 356 h 481"/>
                <a:gd name="T16" fmla="*/ 2492 w 4690"/>
                <a:gd name="T17" fmla="*/ 432 h 481"/>
                <a:gd name="T18" fmla="*/ 2861 w 4690"/>
                <a:gd name="T19" fmla="*/ 461 h 481"/>
                <a:gd name="T20" fmla="*/ 3164 w 4690"/>
                <a:gd name="T21" fmla="*/ 471 h 481"/>
                <a:gd name="T22" fmla="*/ 3471 w 4690"/>
                <a:gd name="T23" fmla="*/ 476 h 481"/>
                <a:gd name="T24" fmla="*/ 3855 w 4690"/>
                <a:gd name="T25" fmla="*/ 480 h 481"/>
                <a:gd name="T26" fmla="*/ 4176 w 4690"/>
                <a:gd name="T27" fmla="*/ 471 h 481"/>
                <a:gd name="T28" fmla="*/ 4522 w 4690"/>
                <a:gd name="T29" fmla="*/ 442 h 481"/>
                <a:gd name="T30" fmla="*/ 4690 w 4690"/>
                <a:gd name="T31" fmla="*/ 423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90" h="481">
                  <a:moveTo>
                    <a:pt x="0" y="0"/>
                  </a:moveTo>
                  <a:cubicBezTo>
                    <a:pt x="51" y="8"/>
                    <a:pt x="230" y="30"/>
                    <a:pt x="308" y="44"/>
                  </a:cubicBezTo>
                  <a:cubicBezTo>
                    <a:pt x="386" y="58"/>
                    <a:pt x="392" y="69"/>
                    <a:pt x="471" y="82"/>
                  </a:cubicBezTo>
                  <a:cubicBezTo>
                    <a:pt x="550" y="95"/>
                    <a:pt x="682" y="109"/>
                    <a:pt x="783" y="125"/>
                  </a:cubicBezTo>
                  <a:cubicBezTo>
                    <a:pt x="884" y="141"/>
                    <a:pt x="982" y="161"/>
                    <a:pt x="1080" y="178"/>
                  </a:cubicBezTo>
                  <a:cubicBezTo>
                    <a:pt x="1178" y="195"/>
                    <a:pt x="1276" y="209"/>
                    <a:pt x="1373" y="226"/>
                  </a:cubicBezTo>
                  <a:cubicBezTo>
                    <a:pt x="1470" y="243"/>
                    <a:pt x="1544" y="257"/>
                    <a:pt x="1661" y="279"/>
                  </a:cubicBezTo>
                  <a:cubicBezTo>
                    <a:pt x="1778" y="301"/>
                    <a:pt x="1936" y="331"/>
                    <a:pt x="2074" y="356"/>
                  </a:cubicBezTo>
                  <a:cubicBezTo>
                    <a:pt x="2212" y="381"/>
                    <a:pt x="2361" y="415"/>
                    <a:pt x="2492" y="432"/>
                  </a:cubicBezTo>
                  <a:cubicBezTo>
                    <a:pt x="2623" y="449"/>
                    <a:pt x="2749" y="455"/>
                    <a:pt x="2861" y="461"/>
                  </a:cubicBezTo>
                  <a:cubicBezTo>
                    <a:pt x="2973" y="467"/>
                    <a:pt x="3062" y="468"/>
                    <a:pt x="3164" y="471"/>
                  </a:cubicBezTo>
                  <a:cubicBezTo>
                    <a:pt x="3266" y="474"/>
                    <a:pt x="3356" y="475"/>
                    <a:pt x="3471" y="476"/>
                  </a:cubicBezTo>
                  <a:cubicBezTo>
                    <a:pt x="3586" y="477"/>
                    <a:pt x="3738" y="481"/>
                    <a:pt x="3855" y="480"/>
                  </a:cubicBezTo>
                  <a:cubicBezTo>
                    <a:pt x="3972" y="479"/>
                    <a:pt x="4065" y="477"/>
                    <a:pt x="4176" y="471"/>
                  </a:cubicBezTo>
                  <a:cubicBezTo>
                    <a:pt x="4287" y="465"/>
                    <a:pt x="4436" y="450"/>
                    <a:pt x="4522" y="442"/>
                  </a:cubicBezTo>
                  <a:cubicBezTo>
                    <a:pt x="4608" y="434"/>
                    <a:pt x="4649" y="428"/>
                    <a:pt x="4690" y="423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44" name="Line 12"/>
            <p:cNvSpPr>
              <a:spLocks noChangeShapeType="1"/>
            </p:cNvSpPr>
            <p:nvPr/>
          </p:nvSpPr>
          <p:spPr bwMode="auto">
            <a:xfrm flipH="1">
              <a:off x="7282846" y="4116162"/>
              <a:ext cx="3024" cy="1665175"/>
            </a:xfrm>
            <a:prstGeom prst="line">
              <a:avLst/>
            </a:prstGeom>
            <a:noFill/>
            <a:ln w="38100">
              <a:solidFill>
                <a:srgbClr val="FFCC99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46" name="Text Box 14"/>
            <p:cNvSpPr txBox="1">
              <a:spLocks noChangeArrowheads="1"/>
            </p:cNvSpPr>
            <p:nvPr/>
          </p:nvSpPr>
          <p:spPr bwMode="auto">
            <a:xfrm>
              <a:off x="7326691" y="5429250"/>
              <a:ext cx="569989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200</a:t>
              </a:r>
            </a:p>
          </p:txBody>
        </p:sp>
        <p:sp>
          <p:nvSpPr>
            <p:cNvPr id="709647" name="Text Box 15"/>
            <p:cNvSpPr txBox="1">
              <a:spLocks noChangeArrowheads="1"/>
            </p:cNvSpPr>
            <p:nvPr/>
          </p:nvSpPr>
          <p:spPr bwMode="auto">
            <a:xfrm>
              <a:off x="5678715" y="5349308"/>
              <a:ext cx="2332870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>
                  <a:solidFill>
                    <a:schemeClr val="bg1"/>
                  </a:solidFill>
                </a:rPr>
                <a:t>Mass Transport</a:t>
              </a:r>
            </a:p>
          </p:txBody>
        </p:sp>
        <p:sp>
          <p:nvSpPr>
            <p:cNvPr id="709648" name="Oval 16"/>
            <p:cNvSpPr>
              <a:spLocks noChangeArrowheads="1"/>
            </p:cNvSpPr>
            <p:nvPr/>
          </p:nvSpPr>
          <p:spPr bwMode="auto">
            <a:xfrm>
              <a:off x="3258157" y="3643314"/>
              <a:ext cx="746881" cy="874259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49" name="Text Box 17"/>
            <p:cNvSpPr txBox="1">
              <a:spLocks noChangeArrowheads="1"/>
            </p:cNvSpPr>
            <p:nvPr/>
          </p:nvSpPr>
          <p:spPr bwMode="auto">
            <a:xfrm>
              <a:off x="2006300" y="3929063"/>
              <a:ext cx="1478643" cy="1107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2200"/>
                <a:t>Margin Flank Slumps</a:t>
              </a:r>
            </a:p>
          </p:txBody>
        </p:sp>
        <p:sp>
          <p:nvSpPr>
            <p:cNvPr id="709650" name="Text Box 18"/>
            <p:cNvSpPr txBox="1">
              <a:spLocks noChangeArrowheads="1"/>
            </p:cNvSpPr>
            <p:nvPr/>
          </p:nvSpPr>
          <p:spPr bwMode="auto">
            <a:xfrm>
              <a:off x="5660572" y="4187599"/>
              <a:ext cx="1906512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200"/>
                <a:t>Drape Fill</a:t>
              </a:r>
            </a:p>
          </p:txBody>
        </p:sp>
        <p:sp>
          <p:nvSpPr>
            <p:cNvPr id="709651" name="AutoShape 19"/>
            <p:cNvSpPr>
              <a:spLocks noChangeArrowheads="1"/>
            </p:cNvSpPr>
            <p:nvPr/>
          </p:nvSpPr>
          <p:spPr bwMode="auto">
            <a:xfrm rot="-3401598">
              <a:off x="4805591" y="4219726"/>
              <a:ext cx="149679" cy="377976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2" name="AutoShape 20"/>
            <p:cNvSpPr>
              <a:spLocks noChangeArrowheads="1"/>
            </p:cNvSpPr>
            <p:nvPr/>
          </p:nvSpPr>
          <p:spPr bwMode="auto">
            <a:xfrm rot="14431287" flipV="1">
              <a:off x="8034452" y="4399832"/>
              <a:ext cx="146277" cy="388560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3" name="Rectangle 21"/>
            <p:cNvSpPr>
              <a:spLocks noChangeArrowheads="1"/>
            </p:cNvSpPr>
            <p:nvPr/>
          </p:nvSpPr>
          <p:spPr bwMode="auto">
            <a:xfrm rot="-1041755">
              <a:off x="7949597" y="4196104"/>
              <a:ext cx="343203" cy="9865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4" name="Rectangle 22"/>
            <p:cNvSpPr>
              <a:spLocks noChangeArrowheads="1"/>
            </p:cNvSpPr>
            <p:nvPr/>
          </p:nvSpPr>
          <p:spPr bwMode="auto">
            <a:xfrm rot="1624031">
              <a:off x="4201584" y="3815104"/>
              <a:ext cx="347738" cy="10885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5" name="AutoShape 23"/>
            <p:cNvSpPr>
              <a:spLocks noChangeArrowheads="1"/>
            </p:cNvSpPr>
            <p:nvPr/>
          </p:nvSpPr>
          <p:spPr bwMode="auto">
            <a:xfrm rot="-4100999">
              <a:off x="4964245" y="3390353"/>
              <a:ext cx="137772" cy="374952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6" name="AutoShape 24"/>
            <p:cNvSpPr>
              <a:spLocks noChangeArrowheads="1"/>
            </p:cNvSpPr>
            <p:nvPr/>
          </p:nvSpPr>
          <p:spPr bwMode="auto">
            <a:xfrm rot="14961654" flipV="1">
              <a:off x="7979362" y="3439302"/>
              <a:ext cx="144576" cy="382511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7" name="AutoShape 25"/>
            <p:cNvSpPr>
              <a:spLocks noChangeArrowheads="1"/>
            </p:cNvSpPr>
            <p:nvPr/>
          </p:nvSpPr>
          <p:spPr bwMode="auto">
            <a:xfrm rot="-4100999">
              <a:off x="4226436" y="3021259"/>
              <a:ext cx="137773" cy="374952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8" name="AutoShape 26"/>
            <p:cNvSpPr>
              <a:spLocks noChangeArrowheads="1"/>
            </p:cNvSpPr>
            <p:nvPr/>
          </p:nvSpPr>
          <p:spPr bwMode="auto">
            <a:xfrm rot="-3401598">
              <a:off x="5433031" y="5338914"/>
              <a:ext cx="149679" cy="377976"/>
            </a:xfrm>
            <a:prstGeom prst="rtTriangle">
              <a:avLst/>
            </a:prstGeom>
            <a:solidFill>
              <a:srgbClr val="FFFF00">
                <a:alpha val="75000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59" name="Rectangle 27"/>
            <p:cNvSpPr>
              <a:spLocks noChangeArrowheads="1"/>
            </p:cNvSpPr>
            <p:nvPr/>
          </p:nvSpPr>
          <p:spPr bwMode="auto">
            <a:xfrm rot="1624031">
              <a:off x="4819953" y="4876461"/>
              <a:ext cx="347738" cy="10885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60" name="Rectangle 28"/>
            <p:cNvSpPr>
              <a:spLocks noChangeArrowheads="1"/>
            </p:cNvSpPr>
            <p:nvPr/>
          </p:nvSpPr>
          <p:spPr bwMode="auto">
            <a:xfrm rot="738581">
              <a:off x="3460751" y="2495210"/>
              <a:ext cx="346226" cy="9525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9661" name="Text Box 29"/>
            <p:cNvSpPr txBox="1">
              <a:spLocks noChangeArrowheads="1"/>
            </p:cNvSpPr>
            <p:nvPr/>
          </p:nvSpPr>
          <p:spPr bwMode="auto">
            <a:xfrm>
              <a:off x="5119310" y="2590462"/>
              <a:ext cx="1906512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200"/>
                <a:t>Drape Fill</a:t>
              </a:r>
            </a:p>
          </p:txBody>
        </p:sp>
        <p:sp>
          <p:nvSpPr>
            <p:cNvPr id="709662" name="Text Box 30"/>
            <p:cNvSpPr txBox="1">
              <a:spLocks noChangeArrowheads="1"/>
            </p:cNvSpPr>
            <p:nvPr/>
          </p:nvSpPr>
          <p:spPr bwMode="auto">
            <a:xfrm>
              <a:off x="5748262" y="4645140"/>
              <a:ext cx="1906512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200"/>
                <a:t>Axial Fill</a:t>
              </a:r>
            </a:p>
          </p:txBody>
        </p:sp>
        <p:sp>
          <p:nvSpPr>
            <p:cNvPr id="709663" name="Text Box 31"/>
            <p:cNvSpPr txBox="1">
              <a:spLocks noChangeArrowheads="1"/>
            </p:cNvSpPr>
            <p:nvPr/>
          </p:nvSpPr>
          <p:spPr bwMode="auto">
            <a:xfrm>
              <a:off x="5597072" y="3354162"/>
              <a:ext cx="1906512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200"/>
                <a:t>Axial Fill</a:t>
              </a:r>
            </a:p>
          </p:txBody>
        </p:sp>
        <p:sp>
          <p:nvSpPr>
            <p:cNvPr id="709665" name="Text Box 33"/>
            <p:cNvSpPr txBox="1">
              <a:spLocks noChangeArrowheads="1"/>
            </p:cNvSpPr>
            <p:nvPr/>
          </p:nvSpPr>
          <p:spPr bwMode="auto">
            <a:xfrm>
              <a:off x="8563430" y="2061483"/>
              <a:ext cx="1886857" cy="32778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/>
                <a:t>Drape fill: periods of low relief.</a:t>
              </a:r>
            </a:p>
            <a:p>
              <a:pPr>
                <a:spcBef>
                  <a:spcPct val="50000"/>
                </a:spcBef>
              </a:pPr>
              <a:r>
                <a:rPr lang="en-US" dirty="0"/>
                <a:t>Axial fill: periods of high relief</a:t>
              </a:r>
            </a:p>
            <a:p>
              <a:pPr>
                <a:spcBef>
                  <a:spcPct val="50000"/>
                </a:spcBef>
              </a:pPr>
              <a:r>
                <a:rPr lang="en-US" dirty="0"/>
                <a:t>Mass Transport: reflecting active uplifts.</a:t>
              </a:r>
            </a:p>
            <a:p>
              <a:pPr>
                <a:spcBef>
                  <a:spcPct val="50000"/>
                </a:spcBef>
              </a:pPr>
              <a:r>
                <a:rPr lang="en-US" dirty="0"/>
                <a:t>Incision: dominance of bypass of basin</a:t>
              </a:r>
            </a:p>
          </p:txBody>
        </p:sp>
        <p:sp>
          <p:nvSpPr>
            <p:cNvPr id="709668" name="Freeform 36"/>
            <p:cNvSpPr>
              <a:spLocks/>
            </p:cNvSpPr>
            <p:nvPr/>
          </p:nvSpPr>
          <p:spPr bwMode="auto">
            <a:xfrm>
              <a:off x="2095501" y="2979964"/>
              <a:ext cx="6368143" cy="1680482"/>
            </a:xfrm>
            <a:custGeom>
              <a:avLst/>
              <a:gdLst>
                <a:gd name="T0" fmla="*/ 0 w 4212"/>
                <a:gd name="T1" fmla="*/ 0 h 988"/>
                <a:gd name="T2" fmla="*/ 372 w 4212"/>
                <a:gd name="T3" fmla="*/ 90 h 988"/>
                <a:gd name="T4" fmla="*/ 636 w 4212"/>
                <a:gd name="T5" fmla="*/ 192 h 988"/>
                <a:gd name="T6" fmla="*/ 996 w 4212"/>
                <a:gd name="T7" fmla="*/ 348 h 988"/>
                <a:gd name="T8" fmla="*/ 1296 w 4212"/>
                <a:gd name="T9" fmla="*/ 504 h 988"/>
                <a:gd name="T10" fmla="*/ 1584 w 4212"/>
                <a:gd name="T11" fmla="*/ 666 h 988"/>
                <a:gd name="T12" fmla="*/ 1776 w 4212"/>
                <a:gd name="T13" fmla="*/ 762 h 988"/>
                <a:gd name="T14" fmla="*/ 2010 w 4212"/>
                <a:gd name="T15" fmla="*/ 852 h 988"/>
                <a:gd name="T16" fmla="*/ 2350 w 4212"/>
                <a:gd name="T17" fmla="*/ 945 h 988"/>
                <a:gd name="T18" fmla="*/ 2675 w 4212"/>
                <a:gd name="T19" fmla="*/ 971 h 988"/>
                <a:gd name="T20" fmla="*/ 2943 w 4212"/>
                <a:gd name="T21" fmla="*/ 980 h 988"/>
                <a:gd name="T22" fmla="*/ 3213 w 4212"/>
                <a:gd name="T23" fmla="*/ 984 h 988"/>
                <a:gd name="T24" fmla="*/ 3552 w 4212"/>
                <a:gd name="T25" fmla="*/ 954 h 988"/>
                <a:gd name="T26" fmla="*/ 3828 w 4212"/>
                <a:gd name="T27" fmla="*/ 894 h 988"/>
                <a:gd name="T28" fmla="*/ 4086 w 4212"/>
                <a:gd name="T29" fmla="*/ 822 h 988"/>
                <a:gd name="T30" fmla="*/ 4212 w 4212"/>
                <a:gd name="T31" fmla="*/ 768 h 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12" h="988">
                  <a:moveTo>
                    <a:pt x="0" y="0"/>
                  </a:moveTo>
                  <a:cubicBezTo>
                    <a:pt x="62" y="15"/>
                    <a:pt x="266" y="58"/>
                    <a:pt x="372" y="90"/>
                  </a:cubicBezTo>
                  <a:cubicBezTo>
                    <a:pt x="478" y="122"/>
                    <a:pt x="532" y="149"/>
                    <a:pt x="636" y="192"/>
                  </a:cubicBezTo>
                  <a:cubicBezTo>
                    <a:pt x="740" y="235"/>
                    <a:pt x="886" y="296"/>
                    <a:pt x="996" y="348"/>
                  </a:cubicBezTo>
                  <a:cubicBezTo>
                    <a:pt x="1106" y="400"/>
                    <a:pt x="1198" y="451"/>
                    <a:pt x="1296" y="504"/>
                  </a:cubicBezTo>
                  <a:cubicBezTo>
                    <a:pt x="1394" y="557"/>
                    <a:pt x="1504" y="623"/>
                    <a:pt x="1584" y="666"/>
                  </a:cubicBezTo>
                  <a:cubicBezTo>
                    <a:pt x="1664" y="709"/>
                    <a:pt x="1705" y="731"/>
                    <a:pt x="1776" y="762"/>
                  </a:cubicBezTo>
                  <a:cubicBezTo>
                    <a:pt x="1847" y="793"/>
                    <a:pt x="1914" y="822"/>
                    <a:pt x="2010" y="852"/>
                  </a:cubicBezTo>
                  <a:cubicBezTo>
                    <a:pt x="2106" y="882"/>
                    <a:pt x="2239" y="925"/>
                    <a:pt x="2350" y="945"/>
                  </a:cubicBezTo>
                  <a:cubicBezTo>
                    <a:pt x="2461" y="965"/>
                    <a:pt x="2576" y="966"/>
                    <a:pt x="2675" y="971"/>
                  </a:cubicBezTo>
                  <a:cubicBezTo>
                    <a:pt x="2774" y="976"/>
                    <a:pt x="2853" y="977"/>
                    <a:pt x="2943" y="980"/>
                  </a:cubicBezTo>
                  <a:cubicBezTo>
                    <a:pt x="3033" y="983"/>
                    <a:pt x="3112" y="988"/>
                    <a:pt x="3213" y="984"/>
                  </a:cubicBezTo>
                  <a:cubicBezTo>
                    <a:pt x="3314" y="980"/>
                    <a:pt x="3450" y="969"/>
                    <a:pt x="3552" y="954"/>
                  </a:cubicBezTo>
                  <a:cubicBezTo>
                    <a:pt x="3654" y="939"/>
                    <a:pt x="3739" y="916"/>
                    <a:pt x="3828" y="894"/>
                  </a:cubicBezTo>
                  <a:cubicBezTo>
                    <a:pt x="3917" y="872"/>
                    <a:pt x="4022" y="843"/>
                    <a:pt x="4086" y="822"/>
                  </a:cubicBezTo>
                  <a:cubicBezTo>
                    <a:pt x="4150" y="801"/>
                    <a:pt x="4186" y="779"/>
                    <a:pt x="4212" y="76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70" name="Freeform 38"/>
            <p:cNvSpPr>
              <a:spLocks/>
            </p:cNvSpPr>
            <p:nvPr/>
          </p:nvSpPr>
          <p:spPr bwMode="auto">
            <a:xfrm>
              <a:off x="2041072" y="3558268"/>
              <a:ext cx="6440714" cy="2223068"/>
            </a:xfrm>
            <a:custGeom>
              <a:avLst/>
              <a:gdLst>
                <a:gd name="T0" fmla="*/ 4260 w 4260"/>
                <a:gd name="T1" fmla="*/ 1058 h 1307"/>
                <a:gd name="T2" fmla="*/ 4080 w 4260"/>
                <a:gd name="T3" fmla="*/ 1136 h 1307"/>
                <a:gd name="T4" fmla="*/ 3828 w 4260"/>
                <a:gd name="T5" fmla="*/ 1220 h 1307"/>
                <a:gd name="T6" fmla="*/ 3582 w 4260"/>
                <a:gd name="T7" fmla="*/ 1268 h 1307"/>
                <a:gd name="T8" fmla="*/ 3282 w 4260"/>
                <a:gd name="T9" fmla="*/ 1304 h 1307"/>
                <a:gd name="T10" fmla="*/ 2844 w 4260"/>
                <a:gd name="T11" fmla="*/ 1286 h 1307"/>
                <a:gd name="T12" fmla="*/ 2562 w 4260"/>
                <a:gd name="T13" fmla="*/ 1256 h 1307"/>
                <a:gd name="T14" fmla="*/ 2292 w 4260"/>
                <a:gd name="T15" fmla="*/ 1172 h 1307"/>
                <a:gd name="T16" fmla="*/ 2124 w 4260"/>
                <a:gd name="T17" fmla="*/ 1100 h 1307"/>
                <a:gd name="T18" fmla="*/ 1890 w 4260"/>
                <a:gd name="T19" fmla="*/ 956 h 1307"/>
                <a:gd name="T20" fmla="*/ 1668 w 4260"/>
                <a:gd name="T21" fmla="*/ 782 h 1307"/>
                <a:gd name="T22" fmla="*/ 1542 w 4260"/>
                <a:gd name="T23" fmla="*/ 650 h 1307"/>
                <a:gd name="T24" fmla="*/ 1398 w 4260"/>
                <a:gd name="T25" fmla="*/ 536 h 1307"/>
                <a:gd name="T26" fmla="*/ 1218 w 4260"/>
                <a:gd name="T27" fmla="*/ 410 h 1307"/>
                <a:gd name="T28" fmla="*/ 1050 w 4260"/>
                <a:gd name="T29" fmla="*/ 278 h 1307"/>
                <a:gd name="T30" fmla="*/ 798 w 4260"/>
                <a:gd name="T31" fmla="*/ 158 h 1307"/>
                <a:gd name="T32" fmla="*/ 522 w 4260"/>
                <a:gd name="T33" fmla="*/ 50 h 1307"/>
                <a:gd name="T34" fmla="*/ 288 w 4260"/>
                <a:gd name="T35" fmla="*/ 14 h 1307"/>
                <a:gd name="T36" fmla="*/ 150 w 4260"/>
                <a:gd name="T37" fmla="*/ 2 h 1307"/>
                <a:gd name="T38" fmla="*/ 0 w 4260"/>
                <a:gd name="T39" fmla="*/ 2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60" h="1307">
                  <a:moveTo>
                    <a:pt x="4260" y="1058"/>
                  </a:moveTo>
                  <a:cubicBezTo>
                    <a:pt x="4206" y="1083"/>
                    <a:pt x="4152" y="1109"/>
                    <a:pt x="4080" y="1136"/>
                  </a:cubicBezTo>
                  <a:cubicBezTo>
                    <a:pt x="4008" y="1163"/>
                    <a:pt x="3911" y="1198"/>
                    <a:pt x="3828" y="1220"/>
                  </a:cubicBezTo>
                  <a:cubicBezTo>
                    <a:pt x="3745" y="1242"/>
                    <a:pt x="3673" y="1254"/>
                    <a:pt x="3582" y="1268"/>
                  </a:cubicBezTo>
                  <a:cubicBezTo>
                    <a:pt x="3491" y="1282"/>
                    <a:pt x="3405" y="1301"/>
                    <a:pt x="3282" y="1304"/>
                  </a:cubicBezTo>
                  <a:cubicBezTo>
                    <a:pt x="3159" y="1307"/>
                    <a:pt x="2964" y="1294"/>
                    <a:pt x="2844" y="1286"/>
                  </a:cubicBezTo>
                  <a:cubicBezTo>
                    <a:pt x="2724" y="1278"/>
                    <a:pt x="2654" y="1275"/>
                    <a:pt x="2562" y="1256"/>
                  </a:cubicBezTo>
                  <a:cubicBezTo>
                    <a:pt x="2470" y="1237"/>
                    <a:pt x="2365" y="1198"/>
                    <a:pt x="2292" y="1172"/>
                  </a:cubicBezTo>
                  <a:cubicBezTo>
                    <a:pt x="2219" y="1146"/>
                    <a:pt x="2191" y="1136"/>
                    <a:pt x="2124" y="1100"/>
                  </a:cubicBezTo>
                  <a:cubicBezTo>
                    <a:pt x="2057" y="1064"/>
                    <a:pt x="1966" y="1009"/>
                    <a:pt x="1890" y="956"/>
                  </a:cubicBezTo>
                  <a:cubicBezTo>
                    <a:pt x="1814" y="903"/>
                    <a:pt x="1726" y="833"/>
                    <a:pt x="1668" y="782"/>
                  </a:cubicBezTo>
                  <a:cubicBezTo>
                    <a:pt x="1610" y="731"/>
                    <a:pt x="1587" y="691"/>
                    <a:pt x="1542" y="650"/>
                  </a:cubicBezTo>
                  <a:cubicBezTo>
                    <a:pt x="1497" y="609"/>
                    <a:pt x="1452" y="576"/>
                    <a:pt x="1398" y="536"/>
                  </a:cubicBezTo>
                  <a:cubicBezTo>
                    <a:pt x="1344" y="496"/>
                    <a:pt x="1276" y="453"/>
                    <a:pt x="1218" y="410"/>
                  </a:cubicBezTo>
                  <a:cubicBezTo>
                    <a:pt x="1160" y="367"/>
                    <a:pt x="1120" y="320"/>
                    <a:pt x="1050" y="278"/>
                  </a:cubicBezTo>
                  <a:cubicBezTo>
                    <a:pt x="980" y="236"/>
                    <a:pt x="886" y="196"/>
                    <a:pt x="798" y="158"/>
                  </a:cubicBezTo>
                  <a:cubicBezTo>
                    <a:pt x="710" y="120"/>
                    <a:pt x="607" y="74"/>
                    <a:pt x="522" y="50"/>
                  </a:cubicBezTo>
                  <a:cubicBezTo>
                    <a:pt x="437" y="26"/>
                    <a:pt x="350" y="22"/>
                    <a:pt x="288" y="14"/>
                  </a:cubicBezTo>
                  <a:cubicBezTo>
                    <a:pt x="226" y="6"/>
                    <a:pt x="198" y="4"/>
                    <a:pt x="150" y="2"/>
                  </a:cubicBezTo>
                  <a:cubicBezTo>
                    <a:pt x="102" y="0"/>
                    <a:pt x="31" y="2"/>
                    <a:pt x="0" y="2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71" name="Freeform 39"/>
            <p:cNvSpPr>
              <a:spLocks/>
            </p:cNvSpPr>
            <p:nvPr/>
          </p:nvSpPr>
          <p:spPr bwMode="auto">
            <a:xfrm>
              <a:off x="3002644" y="3418795"/>
              <a:ext cx="5479143" cy="1678782"/>
            </a:xfrm>
            <a:custGeom>
              <a:avLst/>
              <a:gdLst>
                <a:gd name="T0" fmla="*/ 0 w 3624"/>
                <a:gd name="T1" fmla="*/ 0 h 987"/>
                <a:gd name="T2" fmla="*/ 186 w 3624"/>
                <a:gd name="T3" fmla="*/ 84 h 987"/>
                <a:gd name="T4" fmla="*/ 378 w 3624"/>
                <a:gd name="T5" fmla="*/ 186 h 987"/>
                <a:gd name="T6" fmla="*/ 582 w 3624"/>
                <a:gd name="T7" fmla="*/ 300 h 987"/>
                <a:gd name="T8" fmla="*/ 774 w 3624"/>
                <a:gd name="T9" fmla="*/ 414 h 987"/>
                <a:gd name="T10" fmla="*/ 936 w 3624"/>
                <a:gd name="T11" fmla="*/ 516 h 987"/>
                <a:gd name="T12" fmla="*/ 1116 w 3624"/>
                <a:gd name="T13" fmla="*/ 624 h 987"/>
                <a:gd name="T14" fmla="*/ 1272 w 3624"/>
                <a:gd name="T15" fmla="*/ 708 h 987"/>
                <a:gd name="T16" fmla="*/ 1482 w 3624"/>
                <a:gd name="T17" fmla="*/ 828 h 987"/>
                <a:gd name="T18" fmla="*/ 1674 w 3624"/>
                <a:gd name="T19" fmla="*/ 912 h 987"/>
                <a:gd name="T20" fmla="*/ 1896 w 3624"/>
                <a:gd name="T21" fmla="*/ 960 h 987"/>
                <a:gd name="T22" fmla="*/ 2136 w 3624"/>
                <a:gd name="T23" fmla="*/ 978 h 987"/>
                <a:gd name="T24" fmla="*/ 2478 w 3624"/>
                <a:gd name="T25" fmla="*/ 984 h 987"/>
                <a:gd name="T26" fmla="*/ 2754 w 3624"/>
                <a:gd name="T27" fmla="*/ 960 h 987"/>
                <a:gd name="T28" fmla="*/ 2994 w 3624"/>
                <a:gd name="T29" fmla="*/ 918 h 987"/>
                <a:gd name="T30" fmla="*/ 3198 w 3624"/>
                <a:gd name="T31" fmla="*/ 864 h 987"/>
                <a:gd name="T32" fmla="*/ 3474 w 3624"/>
                <a:gd name="T33" fmla="*/ 768 h 987"/>
                <a:gd name="T34" fmla="*/ 3624 w 3624"/>
                <a:gd name="T35" fmla="*/ 684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24" h="987">
                  <a:moveTo>
                    <a:pt x="0" y="0"/>
                  </a:moveTo>
                  <a:cubicBezTo>
                    <a:pt x="61" y="26"/>
                    <a:pt x="123" y="53"/>
                    <a:pt x="186" y="84"/>
                  </a:cubicBezTo>
                  <a:cubicBezTo>
                    <a:pt x="249" y="115"/>
                    <a:pt x="312" y="150"/>
                    <a:pt x="378" y="186"/>
                  </a:cubicBezTo>
                  <a:cubicBezTo>
                    <a:pt x="444" y="222"/>
                    <a:pt x="516" y="262"/>
                    <a:pt x="582" y="300"/>
                  </a:cubicBezTo>
                  <a:cubicBezTo>
                    <a:pt x="648" y="338"/>
                    <a:pt x="715" y="378"/>
                    <a:pt x="774" y="414"/>
                  </a:cubicBezTo>
                  <a:cubicBezTo>
                    <a:pt x="833" y="450"/>
                    <a:pt x="879" y="481"/>
                    <a:pt x="936" y="516"/>
                  </a:cubicBezTo>
                  <a:cubicBezTo>
                    <a:pt x="993" y="551"/>
                    <a:pt x="1060" y="592"/>
                    <a:pt x="1116" y="624"/>
                  </a:cubicBezTo>
                  <a:cubicBezTo>
                    <a:pt x="1172" y="656"/>
                    <a:pt x="1211" y="674"/>
                    <a:pt x="1272" y="708"/>
                  </a:cubicBezTo>
                  <a:cubicBezTo>
                    <a:pt x="1333" y="742"/>
                    <a:pt x="1415" y="794"/>
                    <a:pt x="1482" y="828"/>
                  </a:cubicBezTo>
                  <a:cubicBezTo>
                    <a:pt x="1549" y="862"/>
                    <a:pt x="1605" y="890"/>
                    <a:pt x="1674" y="912"/>
                  </a:cubicBezTo>
                  <a:cubicBezTo>
                    <a:pt x="1743" y="934"/>
                    <a:pt x="1819" y="949"/>
                    <a:pt x="1896" y="960"/>
                  </a:cubicBezTo>
                  <a:cubicBezTo>
                    <a:pt x="1973" y="971"/>
                    <a:pt x="2039" y="974"/>
                    <a:pt x="2136" y="978"/>
                  </a:cubicBezTo>
                  <a:cubicBezTo>
                    <a:pt x="2233" y="982"/>
                    <a:pt x="2375" y="987"/>
                    <a:pt x="2478" y="984"/>
                  </a:cubicBezTo>
                  <a:cubicBezTo>
                    <a:pt x="2581" y="981"/>
                    <a:pt x="2668" y="971"/>
                    <a:pt x="2754" y="960"/>
                  </a:cubicBezTo>
                  <a:cubicBezTo>
                    <a:pt x="2840" y="949"/>
                    <a:pt x="2920" y="934"/>
                    <a:pt x="2994" y="918"/>
                  </a:cubicBezTo>
                  <a:cubicBezTo>
                    <a:pt x="3068" y="902"/>
                    <a:pt x="3118" y="889"/>
                    <a:pt x="3198" y="864"/>
                  </a:cubicBezTo>
                  <a:cubicBezTo>
                    <a:pt x="3278" y="839"/>
                    <a:pt x="3403" y="798"/>
                    <a:pt x="3474" y="768"/>
                  </a:cubicBezTo>
                  <a:cubicBezTo>
                    <a:pt x="3545" y="738"/>
                    <a:pt x="3584" y="711"/>
                    <a:pt x="3624" y="684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72" name="Freeform 40"/>
            <p:cNvSpPr>
              <a:spLocks/>
            </p:cNvSpPr>
            <p:nvPr/>
          </p:nvSpPr>
          <p:spPr bwMode="auto">
            <a:xfrm>
              <a:off x="2140858" y="2592162"/>
              <a:ext cx="6340929" cy="1418545"/>
            </a:xfrm>
            <a:custGeom>
              <a:avLst/>
              <a:gdLst>
                <a:gd name="T0" fmla="*/ 0 w 4194"/>
                <a:gd name="T1" fmla="*/ 0 h 834"/>
                <a:gd name="T2" fmla="*/ 252 w 4194"/>
                <a:gd name="T3" fmla="*/ 42 h 834"/>
                <a:gd name="T4" fmla="*/ 444 w 4194"/>
                <a:gd name="T5" fmla="*/ 114 h 834"/>
                <a:gd name="T6" fmla="*/ 636 w 4194"/>
                <a:gd name="T7" fmla="*/ 180 h 834"/>
                <a:gd name="T8" fmla="*/ 912 w 4194"/>
                <a:gd name="T9" fmla="*/ 294 h 834"/>
                <a:gd name="T10" fmla="*/ 1182 w 4194"/>
                <a:gd name="T11" fmla="*/ 390 h 834"/>
                <a:gd name="T12" fmla="*/ 1416 w 4194"/>
                <a:gd name="T13" fmla="*/ 492 h 834"/>
                <a:gd name="T14" fmla="*/ 1722 w 4194"/>
                <a:gd name="T15" fmla="*/ 600 h 834"/>
                <a:gd name="T16" fmla="*/ 2034 w 4194"/>
                <a:gd name="T17" fmla="*/ 702 h 834"/>
                <a:gd name="T18" fmla="*/ 2322 w 4194"/>
                <a:gd name="T19" fmla="*/ 792 h 834"/>
                <a:gd name="T20" fmla="*/ 2634 w 4194"/>
                <a:gd name="T21" fmla="*/ 816 h 834"/>
                <a:gd name="T22" fmla="*/ 3060 w 4194"/>
                <a:gd name="T23" fmla="*/ 834 h 834"/>
                <a:gd name="T24" fmla="*/ 3390 w 4194"/>
                <a:gd name="T25" fmla="*/ 816 h 834"/>
                <a:gd name="T26" fmla="*/ 3732 w 4194"/>
                <a:gd name="T27" fmla="*/ 768 h 834"/>
                <a:gd name="T28" fmla="*/ 4092 w 4194"/>
                <a:gd name="T29" fmla="*/ 690 h 834"/>
                <a:gd name="T30" fmla="*/ 4194 w 4194"/>
                <a:gd name="T31" fmla="*/ 648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194" h="834">
                  <a:moveTo>
                    <a:pt x="0" y="0"/>
                  </a:moveTo>
                  <a:cubicBezTo>
                    <a:pt x="89" y="11"/>
                    <a:pt x="178" y="23"/>
                    <a:pt x="252" y="42"/>
                  </a:cubicBezTo>
                  <a:cubicBezTo>
                    <a:pt x="326" y="61"/>
                    <a:pt x="380" y="91"/>
                    <a:pt x="444" y="114"/>
                  </a:cubicBezTo>
                  <a:cubicBezTo>
                    <a:pt x="508" y="137"/>
                    <a:pt x="558" y="150"/>
                    <a:pt x="636" y="180"/>
                  </a:cubicBezTo>
                  <a:cubicBezTo>
                    <a:pt x="714" y="210"/>
                    <a:pt x="821" y="259"/>
                    <a:pt x="912" y="294"/>
                  </a:cubicBezTo>
                  <a:cubicBezTo>
                    <a:pt x="1003" y="329"/>
                    <a:pt x="1098" y="357"/>
                    <a:pt x="1182" y="390"/>
                  </a:cubicBezTo>
                  <a:cubicBezTo>
                    <a:pt x="1266" y="423"/>
                    <a:pt x="1326" y="457"/>
                    <a:pt x="1416" y="492"/>
                  </a:cubicBezTo>
                  <a:cubicBezTo>
                    <a:pt x="1506" y="527"/>
                    <a:pt x="1619" y="565"/>
                    <a:pt x="1722" y="600"/>
                  </a:cubicBezTo>
                  <a:cubicBezTo>
                    <a:pt x="1825" y="635"/>
                    <a:pt x="1934" y="670"/>
                    <a:pt x="2034" y="702"/>
                  </a:cubicBezTo>
                  <a:cubicBezTo>
                    <a:pt x="2134" y="734"/>
                    <a:pt x="2222" y="773"/>
                    <a:pt x="2322" y="792"/>
                  </a:cubicBezTo>
                  <a:cubicBezTo>
                    <a:pt x="2422" y="811"/>
                    <a:pt x="2511" y="809"/>
                    <a:pt x="2634" y="816"/>
                  </a:cubicBezTo>
                  <a:cubicBezTo>
                    <a:pt x="2757" y="823"/>
                    <a:pt x="2934" y="834"/>
                    <a:pt x="3060" y="834"/>
                  </a:cubicBezTo>
                  <a:cubicBezTo>
                    <a:pt x="3186" y="834"/>
                    <a:pt x="3278" y="827"/>
                    <a:pt x="3390" y="816"/>
                  </a:cubicBezTo>
                  <a:cubicBezTo>
                    <a:pt x="3502" y="805"/>
                    <a:pt x="3615" y="789"/>
                    <a:pt x="3732" y="768"/>
                  </a:cubicBezTo>
                  <a:cubicBezTo>
                    <a:pt x="3849" y="747"/>
                    <a:pt x="4015" y="710"/>
                    <a:pt x="4092" y="690"/>
                  </a:cubicBezTo>
                  <a:cubicBezTo>
                    <a:pt x="4169" y="670"/>
                    <a:pt x="4181" y="659"/>
                    <a:pt x="4194" y="648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9677" name="Text Box 45"/>
            <p:cNvSpPr txBox="1">
              <a:spLocks noChangeArrowheads="1"/>
            </p:cNvSpPr>
            <p:nvPr/>
          </p:nvSpPr>
          <p:spPr bwMode="auto">
            <a:xfrm>
              <a:off x="5796643" y="5085671"/>
              <a:ext cx="1906512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200"/>
                <a:t>Drape Fill</a:t>
              </a:r>
            </a:p>
          </p:txBody>
        </p:sp>
        <p:sp>
          <p:nvSpPr>
            <p:cNvPr id="46" name="Text Box 15"/>
            <p:cNvSpPr txBox="1">
              <a:spLocks noChangeArrowheads="1"/>
            </p:cNvSpPr>
            <p:nvPr/>
          </p:nvSpPr>
          <p:spPr bwMode="auto">
            <a:xfrm>
              <a:off x="5889172" y="3672165"/>
              <a:ext cx="2332870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>
                  <a:solidFill>
                    <a:schemeClr val="bg1"/>
                  </a:solidFill>
                </a:rPr>
                <a:t>Incision</a:t>
              </a:r>
            </a:p>
          </p:txBody>
        </p:sp>
        <p:sp>
          <p:nvSpPr>
            <p:cNvPr id="40" name="Rectangle 2"/>
            <p:cNvSpPr txBox="1">
              <a:spLocks noChangeArrowheads="1"/>
            </p:cNvSpPr>
            <p:nvPr/>
          </p:nvSpPr>
          <p:spPr>
            <a:xfrm>
              <a:off x="2028976" y="1021052"/>
              <a:ext cx="7771190" cy="52637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800" dirty="0"/>
                <a:t>Back to our data in other basins to test the modeling outcomes and modify our approaches.</a:t>
              </a: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9239250" y="6524625"/>
            <a:ext cx="2694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courtesy of Vishal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Maharaj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567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876300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</a:rPr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57300"/>
            <a:ext cx="10972800" cy="4838700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</a:rPr>
              <a:t>Previous studies emphasized on delineate the basin-scale stratigraphic architecture of salt-withdrawal </a:t>
            </a:r>
            <a:r>
              <a:rPr lang="en-US" dirty="0" err="1">
                <a:latin typeface="Calibri" panose="020F0502020204030204" pitchFamily="34" charset="0"/>
              </a:rPr>
              <a:t>minibasins</a:t>
            </a:r>
            <a:r>
              <a:rPr lang="en-US" dirty="0">
                <a:latin typeface="Calibri" panose="020F0502020204030204" pitchFamily="34" charset="0"/>
              </a:rPr>
              <a:t>. Few studies attempt to analyze how the interplay between basin subsidence and sediment supply generate </a:t>
            </a:r>
            <a:r>
              <a:rPr lang="en-US" dirty="0" err="1">
                <a:latin typeface="Calibri" panose="020F0502020204030204" pitchFamily="34" charset="0"/>
              </a:rPr>
              <a:t>stratal</a:t>
            </a:r>
            <a:r>
              <a:rPr lang="en-US" dirty="0">
                <a:latin typeface="Calibri" panose="020F0502020204030204" pitchFamily="34" charset="0"/>
              </a:rPr>
              <a:t> patterns. Here I present a simplified model to illustrate how different subsidence rates and sediment supply rates generate various </a:t>
            </a:r>
            <a:r>
              <a:rPr lang="en-US" dirty="0" err="1">
                <a:latin typeface="Calibri" panose="020F0502020204030204" pitchFamily="34" charset="0"/>
              </a:rPr>
              <a:t>stratal</a:t>
            </a:r>
            <a:r>
              <a:rPr lang="en-US" dirty="0">
                <a:latin typeface="Calibri" panose="020F0502020204030204" pitchFamily="34" charset="0"/>
              </a:rPr>
              <a:t> patterns (e.g. drape vs axial fills). Such study can be used to compare and contrast with  </a:t>
            </a:r>
            <a:r>
              <a:rPr lang="en-US" dirty="0" err="1">
                <a:latin typeface="Calibri" panose="020F0502020204030204" pitchFamily="34" charset="0"/>
              </a:rPr>
              <a:t>minibasins</a:t>
            </a:r>
            <a:r>
              <a:rPr lang="en-US" dirty="0">
                <a:latin typeface="Calibri" panose="020F0502020204030204" pitchFamily="34" charset="0"/>
              </a:rPr>
              <a:t> in Gulf of Mexico for a better understanding of stratigraphic evolution of </a:t>
            </a:r>
            <a:r>
              <a:rPr lang="en-US" dirty="0" err="1">
                <a:latin typeface="Calibri" panose="020F0502020204030204" pitchFamily="34" charset="0"/>
              </a:rPr>
              <a:t>minibasins</a:t>
            </a:r>
            <a:r>
              <a:rPr lang="en-US" dirty="0">
                <a:latin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80715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9312"/>
            <a:ext cx="10972800" cy="1096103"/>
          </a:xfrm>
        </p:spPr>
        <p:txBody>
          <a:bodyPr/>
          <a:lstStyle/>
          <a:p>
            <a:r>
              <a:rPr lang="en-US" dirty="0"/>
              <a:t>How </a:t>
            </a:r>
            <a:r>
              <a:rPr lang="en-US" dirty="0" err="1"/>
              <a:t>minibasins</a:t>
            </a:r>
            <a:r>
              <a:rPr lang="en-US" dirty="0"/>
              <a:t> were formed?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73662" y="1286852"/>
            <a:ext cx="2883876" cy="4577618"/>
          </a:xfrm>
        </p:spPr>
        <p:txBody>
          <a:bodyPr/>
          <a:lstStyle/>
          <a:p>
            <a:r>
              <a:rPr lang="en-US" dirty="0"/>
              <a:t>Differential loading</a:t>
            </a:r>
          </a:p>
          <a:p>
            <a:r>
              <a:rPr lang="en-US" dirty="0"/>
              <a:t>Salt was withdrawn at the weakest points of overburden sediments</a:t>
            </a:r>
          </a:p>
        </p:txBody>
      </p:sp>
      <p:pic>
        <p:nvPicPr>
          <p:cNvPr id="1026" name="Picture 2" descr="http://pgc.lyellcollection.org/content/7/899/F20.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418" y="1286852"/>
            <a:ext cx="8491812" cy="457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037981" y="6582817"/>
            <a:ext cx="6071362" cy="182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1pPr>
            <a:lvl2pPr marL="4318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2pPr>
            <a:lvl3pPr marL="6477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3pPr>
            <a:lvl4pPr marL="8636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4pPr>
            <a:lvl5pPr marL="10795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9pPr>
          </a:lstStyle>
          <a:p>
            <a:pPr algn="ctr"/>
            <a:r>
              <a:rPr lang="en-GB" altLang="en-US" sz="1200" b="1" dirty="0">
                <a:latin typeface="Calibri" panose="020F0502020204030204" pitchFamily="34" charset="0"/>
              </a:rPr>
              <a:t>Jackson, </a:t>
            </a:r>
            <a:r>
              <a:rPr lang="en-GB" altLang="en-US" sz="1200" b="1" dirty="0" err="1">
                <a:latin typeface="Calibri" panose="020F0502020204030204" pitchFamily="34" charset="0"/>
              </a:rPr>
              <a:t>Hudec</a:t>
            </a:r>
            <a:r>
              <a:rPr lang="en-GB" altLang="en-US" sz="1200" b="1" dirty="0">
                <a:latin typeface="Calibri" panose="020F0502020204030204" pitchFamily="34" charset="0"/>
              </a:rPr>
              <a:t> and Dooley, in </a:t>
            </a:r>
            <a:r>
              <a:rPr lang="en-US" sz="1200" b="1" dirty="0">
                <a:latin typeface="Calibri" panose="020F0502020204030204" pitchFamily="34" charset="0"/>
              </a:rPr>
              <a:t>Petroleum Geology: From Mature Basins to New Frontiers</a:t>
            </a:r>
            <a:endParaRPr lang="en-GB" altLang="en-US" sz="1200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308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63355" y="17791"/>
            <a:ext cx="10515600" cy="751498"/>
          </a:xfrm>
        </p:spPr>
        <p:txBody>
          <a:bodyPr>
            <a:noAutofit/>
          </a:bodyPr>
          <a:lstStyle/>
          <a:p>
            <a:pPr algn="ctr"/>
            <a:r>
              <a:rPr lang="en-US" sz="3600" dirty="0" err="1">
                <a:latin typeface="+mn-lt"/>
              </a:rPr>
              <a:t>Minibasin</a:t>
            </a:r>
            <a:r>
              <a:rPr lang="en-US" sz="3600" dirty="0">
                <a:latin typeface="+mn-lt"/>
              </a:rPr>
              <a:t> in Gulf of Mexico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0" y="769289"/>
            <a:ext cx="6065981" cy="3745561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6053964" y="3733801"/>
            <a:ext cx="6071362" cy="3057524"/>
            <a:chOff x="1793875" y="858044"/>
            <a:chExt cx="8604250" cy="4333081"/>
          </a:xfrm>
        </p:grpSpPr>
        <p:pic>
          <p:nvPicPr>
            <p:cNvPr id="12" name="Picture 1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3875" y="858044"/>
              <a:ext cx="8604250" cy="3986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FFF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3" name="Text Box 4"/>
            <p:cNvSpPr txBox="1">
              <a:spLocks noChangeArrowheads="1"/>
            </p:cNvSpPr>
            <p:nvPr/>
          </p:nvSpPr>
          <p:spPr bwMode="auto">
            <a:xfrm>
              <a:off x="1793875" y="4933011"/>
              <a:ext cx="8604250" cy="2581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FFF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n-GB"/>
              </a:defPPr>
              <a:lvl1pPr algn="l" defTabSz="457200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1pPr>
              <a:lvl2pPr marL="431800" indent="-215900" algn="l" defTabSz="457200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2pPr>
              <a:lvl3pPr marL="647700" indent="-215900" algn="l" defTabSz="457200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3pPr>
              <a:lvl4pPr marL="863600" indent="-215900" algn="l" defTabSz="457200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4pPr>
              <a:lvl5pPr marL="1079500" indent="-215900" algn="l" defTabSz="457200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msgothic" charset="0"/>
                </a:defRPr>
              </a:lvl9pPr>
            </a:lstStyle>
            <a:p>
              <a:pPr algn="ctr"/>
              <a:r>
                <a:rPr lang="en-GB" altLang="en-US" sz="1200" b="1" dirty="0">
                  <a:latin typeface="Arial" panose="020B0604020202020204" pitchFamily="34" charset="0"/>
                </a:rPr>
                <a:t>Walker Ridge area, Michael R. </a:t>
              </a:r>
              <a:r>
                <a:rPr lang="en-GB" altLang="en-US" sz="1200" b="1" dirty="0" err="1">
                  <a:latin typeface="Arial" panose="020B0604020202020204" pitchFamily="34" charset="0"/>
                </a:rPr>
                <a:t>Hudec</a:t>
              </a:r>
              <a:r>
                <a:rPr lang="en-GB" altLang="en-US" sz="1200" b="1" dirty="0">
                  <a:latin typeface="Arial" panose="020B0604020202020204" pitchFamily="34" charset="0"/>
                </a:rPr>
                <a:t> et al. GSA Bulletin 2009</a:t>
              </a:r>
            </a:p>
          </p:txBody>
        </p:sp>
      </p:grpSp>
      <p:sp>
        <p:nvSpPr>
          <p:cNvPr id="15" name="Text Box 33"/>
          <p:cNvSpPr txBox="1">
            <a:spLocks noChangeArrowheads="1"/>
          </p:cNvSpPr>
          <p:nvPr/>
        </p:nvSpPr>
        <p:spPr bwMode="auto">
          <a:xfrm>
            <a:off x="120530" y="4607574"/>
            <a:ext cx="5922577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>
                <a:latin typeface="Calibri" panose="020F0502020204030204" pitchFamily="34" charset="0"/>
              </a:rPr>
              <a:t>The </a:t>
            </a:r>
            <a:r>
              <a:rPr lang="en-US" sz="2400" dirty="0" err="1">
                <a:latin typeface="Calibri" panose="020F0502020204030204" pitchFamily="34" charset="0"/>
              </a:rPr>
              <a:t>minibasins</a:t>
            </a:r>
            <a:r>
              <a:rPr lang="en-US" sz="2400" dirty="0">
                <a:latin typeface="Calibri" panose="020F0502020204030204" pitchFamily="34" charset="0"/>
              </a:rPr>
              <a:t> in Gulf of Mexico are small bowl-like, elongate depressions on the shelf and slope. The creation of such basins are explained as sediment loading on salts which drives sediment into sinks on salts. 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1155" y="771526"/>
            <a:ext cx="3962400" cy="2962275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0183555" y="1506257"/>
            <a:ext cx="1873634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e.g. Auger field, Gulf of Mexico</a:t>
            </a:r>
          </a:p>
          <a:p>
            <a:pPr>
              <a:spcBef>
                <a:spcPct val="50000"/>
              </a:spcBef>
            </a:pPr>
            <a:r>
              <a:rPr lang="en-US" dirty="0"/>
              <a:t>Walker Ridge Area</a:t>
            </a:r>
          </a:p>
        </p:txBody>
      </p:sp>
    </p:spTree>
    <p:extLst>
      <p:ext uri="{BB962C8B-B14F-4D97-AF65-F5344CB8AC3E}">
        <p14:creationId xmlns:p14="http://schemas.microsoft.com/office/powerpoint/2010/main" val="1943765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15" y="4972052"/>
            <a:ext cx="6652311" cy="1585912"/>
          </a:xfrm>
        </p:spPr>
        <p:txBody>
          <a:bodyPr/>
          <a:lstStyle/>
          <a:p>
            <a:r>
              <a:rPr lang="en-US" sz="2800" dirty="0"/>
              <a:t>Can we reproduce some of the strata geometry/pattern and analyze what controls led to the specific pattern?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23863" y="971551"/>
            <a:ext cx="5737009" cy="3900487"/>
            <a:chOff x="132367" y="855014"/>
            <a:chExt cx="5470464" cy="3650311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2367" y="855014"/>
              <a:ext cx="5469482" cy="3388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133350" y="4243715"/>
              <a:ext cx="546948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Figure from </a:t>
              </a:r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Maharaj’s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dissertation, </a:t>
              </a:r>
              <a:r>
                <a:rPr lang="en-US" sz="11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Univ</a:t>
              </a:r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of Texas at Austin</a:t>
              </a:r>
            </a:p>
          </p:txBody>
        </p:sp>
      </p:grp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51498"/>
          </a:xfrm>
        </p:spPr>
        <p:txBody>
          <a:bodyPr>
            <a:noAutofit/>
          </a:bodyPr>
          <a:lstStyle/>
          <a:p>
            <a:pPr algn="ctr"/>
            <a:r>
              <a:rPr lang="en-US" sz="3600" dirty="0" err="1">
                <a:latin typeface="+mn-lt"/>
              </a:rPr>
              <a:t>Minibasin</a:t>
            </a:r>
            <a:r>
              <a:rPr lang="en-US" sz="3600" dirty="0">
                <a:latin typeface="+mn-lt"/>
              </a:rPr>
              <a:t> Subsidence &amp; sediment supply interplay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6672327" y="971551"/>
            <a:ext cx="4833938" cy="4764112"/>
            <a:chOff x="6672327" y="971551"/>
            <a:chExt cx="4833938" cy="4764112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72327" y="971551"/>
              <a:ext cx="4833937" cy="4502503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672327" y="5474053"/>
              <a:ext cx="483393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Figure from Sylvester et al., 2014 AAPG Bulletin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8688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574" y="0"/>
            <a:ext cx="11325225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dirty="0" err="1">
                <a:latin typeface="+mn-lt"/>
              </a:rPr>
              <a:t>Minibasin</a:t>
            </a:r>
            <a:r>
              <a:rPr lang="en-US" sz="4800" dirty="0">
                <a:latin typeface="+mn-lt"/>
              </a:rPr>
              <a:t> Subsidence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8" t="5326" r="6826"/>
          <a:stretch/>
        </p:blipFill>
        <p:spPr>
          <a:xfrm>
            <a:off x="128815" y="1325563"/>
            <a:ext cx="8787041" cy="4657348"/>
          </a:xfrm>
        </p:spPr>
      </p:pic>
      <p:sp>
        <p:nvSpPr>
          <p:cNvPr id="5" name="Text Box 33"/>
          <p:cNvSpPr txBox="1">
            <a:spLocks noChangeArrowheads="1"/>
          </p:cNvSpPr>
          <p:nvPr/>
        </p:nvSpPr>
        <p:spPr bwMode="auto">
          <a:xfrm>
            <a:off x="8801102" y="1184277"/>
            <a:ext cx="3390898" cy="4339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/>
              <a:t>Mechanisms:</a:t>
            </a:r>
          </a:p>
          <a:p>
            <a:pPr>
              <a:spcBef>
                <a:spcPct val="50000"/>
              </a:spcBef>
            </a:pPr>
            <a:r>
              <a:rPr lang="en-US" sz="2400" dirty="0"/>
              <a:t>Maximum subsidence rate: 1.5m/</a:t>
            </a:r>
            <a:r>
              <a:rPr lang="en-US" sz="2400" dirty="0" err="1"/>
              <a:t>kyrs</a:t>
            </a:r>
            <a:r>
              <a:rPr lang="en-US" sz="2400" dirty="0"/>
              <a:t>, 3m/</a:t>
            </a:r>
            <a:r>
              <a:rPr lang="en-US" sz="2400" dirty="0" err="1"/>
              <a:t>kyrs</a:t>
            </a:r>
            <a:r>
              <a:rPr lang="en-US" sz="2400" dirty="0"/>
              <a:t>, 5 m/</a:t>
            </a:r>
            <a:r>
              <a:rPr lang="en-US" sz="2400" dirty="0" err="1"/>
              <a:t>kyrs</a:t>
            </a:r>
            <a:r>
              <a:rPr lang="en-US" sz="2400" dirty="0"/>
              <a:t>.</a:t>
            </a:r>
          </a:p>
          <a:p>
            <a:pPr>
              <a:spcBef>
                <a:spcPct val="50000"/>
              </a:spcBef>
            </a:pPr>
            <a:r>
              <a:rPr lang="en-US" sz="2400" dirty="0"/>
              <a:t>Maximum subsidence in the center of the </a:t>
            </a:r>
            <a:r>
              <a:rPr lang="en-US" sz="2400" dirty="0" err="1"/>
              <a:t>minibasin</a:t>
            </a:r>
            <a:r>
              <a:rPr lang="en-US" sz="2400" dirty="0"/>
              <a:t> topography.</a:t>
            </a:r>
          </a:p>
          <a:p>
            <a:pPr>
              <a:spcBef>
                <a:spcPct val="50000"/>
              </a:spcBef>
            </a:pPr>
            <a:r>
              <a:rPr lang="en-US" sz="2400" dirty="0"/>
              <a:t>Subsidence rate decreases towards </a:t>
            </a:r>
            <a:r>
              <a:rPr lang="en-US" sz="2400" dirty="0" err="1"/>
              <a:t>minibasin</a:t>
            </a:r>
            <a:r>
              <a:rPr lang="en-US" sz="2400" dirty="0"/>
              <a:t> edges.</a:t>
            </a:r>
          </a:p>
        </p:txBody>
      </p:sp>
    </p:spTree>
    <p:extLst>
      <p:ext uri="{BB962C8B-B14F-4D97-AF65-F5344CB8AC3E}">
        <p14:creationId xmlns:p14="http://schemas.microsoft.com/office/powerpoint/2010/main" val="3837654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123825"/>
            <a:ext cx="10972800" cy="895350"/>
          </a:xfrm>
        </p:spPr>
        <p:txBody>
          <a:bodyPr/>
          <a:lstStyle/>
          <a:p>
            <a:r>
              <a:rPr lang="en-US" dirty="0"/>
              <a:t>Algorithms in the models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409700"/>
            <a:ext cx="8386853" cy="4114800"/>
          </a:xfrm>
        </p:spPr>
      </p:pic>
      <p:sp>
        <p:nvSpPr>
          <p:cNvPr id="5" name="Text Box 33"/>
          <p:cNvSpPr txBox="1">
            <a:spLocks noChangeArrowheads="1"/>
          </p:cNvSpPr>
          <p:nvPr/>
        </p:nvSpPr>
        <p:spPr bwMode="auto">
          <a:xfrm>
            <a:off x="8801102" y="1184277"/>
            <a:ext cx="3390898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400" dirty="0"/>
              <a:t>Mechanisms:</a:t>
            </a:r>
          </a:p>
          <a:p>
            <a:pPr marL="342900" indent="-34290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Sediment diffusion: </a:t>
            </a:r>
          </a:p>
          <a:p>
            <a:pPr algn="l">
              <a:spcBef>
                <a:spcPct val="50000"/>
              </a:spcBef>
            </a:pPr>
            <a:endParaRPr lang="en-US" sz="2400" dirty="0"/>
          </a:p>
          <a:p>
            <a:pPr algn="l">
              <a:spcBef>
                <a:spcPct val="50000"/>
              </a:spcBef>
            </a:pPr>
            <a:endParaRPr lang="en-US" sz="2400" dirty="0"/>
          </a:p>
          <a:p>
            <a:pPr algn="l">
              <a:spcBef>
                <a:spcPct val="50000"/>
              </a:spcBef>
            </a:pPr>
            <a:endParaRPr lang="en-US" sz="2400" dirty="0"/>
          </a:p>
          <a:p>
            <a:pPr marL="342900" indent="-34290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Slope updated from depositional surfaces.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7801" y="2252662"/>
            <a:ext cx="2857500" cy="1438275"/>
          </a:xfrm>
          <a:prstGeom prst="rect">
            <a:avLst/>
          </a:prstGeom>
        </p:spPr>
      </p:pic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6053964" y="6609194"/>
            <a:ext cx="6071362" cy="1821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1pPr>
            <a:lvl2pPr marL="4318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2pPr>
            <a:lvl3pPr marL="6477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3pPr>
            <a:lvl4pPr marL="8636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4pPr>
            <a:lvl5pPr marL="1079500" indent="-2159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msgothic" charset="0"/>
              </a:defRPr>
            </a:lvl9pPr>
          </a:lstStyle>
          <a:p>
            <a:pPr algn="ctr"/>
            <a:r>
              <a:rPr lang="en-GB" altLang="en-US" sz="1200" b="1" dirty="0">
                <a:latin typeface="Arial" panose="020B0604020202020204" pitchFamily="34" charset="0"/>
              </a:rPr>
              <a:t>Jordan and Flemings JGR 1991; Jordan and Flemings 1992 Geology</a:t>
            </a:r>
          </a:p>
        </p:txBody>
      </p:sp>
    </p:spTree>
    <p:extLst>
      <p:ext uri="{BB962C8B-B14F-4D97-AF65-F5344CB8AC3E}">
        <p14:creationId xmlns:p14="http://schemas.microsoft.com/office/powerpoint/2010/main" val="597940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0" y="1190925"/>
            <a:ext cx="8173386" cy="54649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550" y="76201"/>
            <a:ext cx="10972800" cy="819150"/>
          </a:xfrm>
        </p:spPr>
        <p:txBody>
          <a:bodyPr/>
          <a:lstStyle/>
          <a:p>
            <a:r>
              <a:rPr lang="en-US" sz="3200" dirty="0"/>
              <a:t>High sediment supply, high subsidence rate, step function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925" y="4899977"/>
            <a:ext cx="3578900" cy="1755898"/>
          </a:xfrm>
        </p:spPr>
      </p:pic>
      <p:cxnSp>
        <p:nvCxnSpPr>
          <p:cNvPr id="13" name="Straight Arrow Connector 12"/>
          <p:cNvCxnSpPr/>
          <p:nvPr/>
        </p:nvCxnSpPr>
        <p:spPr bwMode="auto">
          <a:xfrm flipH="1">
            <a:off x="1990727" y="1638300"/>
            <a:ext cx="314324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5" name="Straight Arrow Connector 14"/>
          <p:cNvCxnSpPr/>
          <p:nvPr/>
        </p:nvCxnSpPr>
        <p:spPr bwMode="auto">
          <a:xfrm flipH="1">
            <a:off x="2143127" y="1857375"/>
            <a:ext cx="314324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/>
          <p:cNvCxnSpPr/>
          <p:nvPr/>
        </p:nvCxnSpPr>
        <p:spPr bwMode="auto">
          <a:xfrm flipH="1" flipV="1">
            <a:off x="2043115" y="2114551"/>
            <a:ext cx="261936" cy="30450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/>
          <p:nvPr/>
        </p:nvCxnSpPr>
        <p:spPr bwMode="auto">
          <a:xfrm flipH="1" flipV="1">
            <a:off x="2002634" y="2180926"/>
            <a:ext cx="171449" cy="238125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8" name="Straight Arrow Connector 17"/>
          <p:cNvCxnSpPr/>
          <p:nvPr/>
        </p:nvCxnSpPr>
        <p:spPr bwMode="auto">
          <a:xfrm>
            <a:off x="7515225" y="1638300"/>
            <a:ext cx="285751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9" name="Straight Arrow Connector 18"/>
          <p:cNvCxnSpPr/>
          <p:nvPr/>
        </p:nvCxnSpPr>
        <p:spPr bwMode="auto">
          <a:xfrm flipH="1">
            <a:off x="2043114" y="1752600"/>
            <a:ext cx="314324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/>
          <p:nvPr/>
        </p:nvCxnSpPr>
        <p:spPr bwMode="auto">
          <a:xfrm>
            <a:off x="7515225" y="1752600"/>
            <a:ext cx="285751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25" name="Straight Arrow Connector 24"/>
          <p:cNvCxnSpPr/>
          <p:nvPr/>
        </p:nvCxnSpPr>
        <p:spPr bwMode="auto">
          <a:xfrm>
            <a:off x="7429500" y="1857375"/>
            <a:ext cx="285751" cy="0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26" name="Straight Arrow Connector 25"/>
          <p:cNvCxnSpPr/>
          <p:nvPr/>
        </p:nvCxnSpPr>
        <p:spPr bwMode="auto">
          <a:xfrm flipV="1">
            <a:off x="7439024" y="2171401"/>
            <a:ext cx="152401" cy="266699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27" name="Straight Arrow Connector 26"/>
          <p:cNvCxnSpPr/>
          <p:nvPr/>
        </p:nvCxnSpPr>
        <p:spPr bwMode="auto">
          <a:xfrm flipV="1">
            <a:off x="7515225" y="2228253"/>
            <a:ext cx="111920" cy="209847"/>
          </a:xfrm>
          <a:prstGeom prst="straightConnector1">
            <a:avLst/>
          </a:prstGeom>
          <a:noFill/>
          <a:ln w="9525" cap="flat" cmpd="sng" algn="ctr">
            <a:solidFill>
              <a:schemeClr val="accent4">
                <a:lumMod val="1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32" name="Text Box 33"/>
          <p:cNvSpPr txBox="1">
            <a:spLocks noChangeArrowheads="1"/>
          </p:cNvSpPr>
          <p:nvPr/>
        </p:nvSpPr>
        <p:spPr bwMode="auto">
          <a:xfrm>
            <a:off x="8801102" y="1184277"/>
            <a:ext cx="3390898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400" dirty="0"/>
              <a:t>Mechanisms:</a:t>
            </a:r>
          </a:p>
          <a:p>
            <a:pPr marL="342900" indent="-34290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Step function in sediment yield: Zero in the first half of running time.</a:t>
            </a:r>
          </a:p>
          <a:p>
            <a:pPr marL="342900" indent="-342900" algn="l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Parabolic erosion rate</a:t>
            </a:r>
          </a:p>
        </p:txBody>
      </p:sp>
    </p:spTree>
    <p:extLst>
      <p:ext uri="{BB962C8B-B14F-4D97-AF65-F5344CB8AC3E}">
        <p14:creationId xmlns:p14="http://schemas.microsoft.com/office/powerpoint/2010/main" val="2063318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33350"/>
            <a:ext cx="10972800" cy="819129"/>
          </a:xfrm>
        </p:spPr>
        <p:txBody>
          <a:bodyPr/>
          <a:lstStyle/>
          <a:p>
            <a:r>
              <a:rPr lang="en-US" sz="3200" dirty="0"/>
              <a:t>Two adjacent “ponds” with different subsidence rates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4" y="952479"/>
            <a:ext cx="7496175" cy="562213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549" y="3976087"/>
            <a:ext cx="3464700" cy="259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698709"/>
      </p:ext>
    </p:extLst>
  </p:cSld>
  <p:clrMapOvr>
    <a:masterClrMapping/>
  </p:clrMapOvr>
</p:sld>
</file>

<file path=ppt/theme/theme1.xml><?xml version="1.0" encoding="utf-8"?>
<a:theme xmlns:a="http://schemas.openxmlformats.org/drawingml/2006/main" name="Consortium theme">
  <a:themeElements>
    <a:clrScheme name="Textured 5">
      <a:dk1>
        <a:srgbClr val="003366"/>
      </a:dk1>
      <a:lt1>
        <a:srgbClr val="FFFFFF"/>
      </a:lt1>
      <a:dk2>
        <a:srgbClr val="2B5481"/>
      </a:dk2>
      <a:lt2>
        <a:srgbClr val="E5FFFF"/>
      </a:lt2>
      <a:accent1>
        <a:srgbClr val="009999"/>
      </a:accent1>
      <a:accent2>
        <a:srgbClr val="336699"/>
      </a:accent2>
      <a:accent3>
        <a:srgbClr val="ACB3C1"/>
      </a:accent3>
      <a:accent4>
        <a:srgbClr val="DADADA"/>
      </a:accent4>
      <a:accent5>
        <a:srgbClr val="AACACA"/>
      </a:accent5>
      <a:accent6>
        <a:srgbClr val="2D5C8A"/>
      </a:accent6>
      <a:hlink>
        <a:srgbClr val="00CCFF"/>
      </a:hlink>
      <a:folHlink>
        <a:srgbClr val="FFCC00"/>
      </a:folHlink>
    </a:clrScheme>
    <a:fontScheme name="Textured">
      <a:majorFont>
        <a:latin typeface="Tahoma"/>
        <a:ea typeface="ＭＳ Ｐゴシック"/>
        <a:cs typeface=""/>
      </a:majorFont>
      <a:minorFont>
        <a:latin typeface="Tahoma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charset="0"/>
            <a:ea typeface="ＭＳ Ｐゴシック" charset="0"/>
          </a:defRPr>
        </a:defPPr>
      </a:lstStyle>
    </a:lnDef>
  </a:objectDefaults>
  <a:extraClrSchemeLst>
    <a:extraClrScheme>
      <a:clrScheme name="Textured 1">
        <a:dk1>
          <a:srgbClr val="660000"/>
        </a:dk1>
        <a:lt1>
          <a:srgbClr val="FFFFFF"/>
        </a:lt1>
        <a:dk2>
          <a:srgbClr val="800000"/>
        </a:dk2>
        <a:lt2>
          <a:srgbClr val="FFFFCC"/>
        </a:lt2>
        <a:accent1>
          <a:srgbClr val="BE7960"/>
        </a:accent1>
        <a:accent2>
          <a:srgbClr val="CC6600"/>
        </a:accent2>
        <a:accent3>
          <a:srgbClr val="C0AAAA"/>
        </a:accent3>
        <a:accent4>
          <a:srgbClr val="DADADA"/>
        </a:accent4>
        <a:accent5>
          <a:srgbClr val="DBBEB6"/>
        </a:accent5>
        <a:accent6>
          <a:srgbClr val="B95C00"/>
        </a:accent6>
        <a:hlink>
          <a:srgbClr val="FFCC66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2">
        <a:dk1>
          <a:srgbClr val="003300"/>
        </a:dk1>
        <a:lt1>
          <a:srgbClr val="FFFFFF"/>
        </a:lt1>
        <a:dk2>
          <a:srgbClr val="4D6A2A"/>
        </a:dk2>
        <a:lt2>
          <a:srgbClr val="CCFF99"/>
        </a:lt2>
        <a:accent1>
          <a:srgbClr val="33CC33"/>
        </a:accent1>
        <a:accent2>
          <a:srgbClr val="46562A"/>
        </a:accent2>
        <a:accent3>
          <a:srgbClr val="B2B9AC"/>
        </a:accent3>
        <a:accent4>
          <a:srgbClr val="DADADA"/>
        </a:accent4>
        <a:accent5>
          <a:srgbClr val="ADE2AD"/>
        </a:accent5>
        <a:accent6>
          <a:srgbClr val="3F4D25"/>
        </a:accent6>
        <a:hlink>
          <a:srgbClr val="0099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3">
        <a:dk1>
          <a:srgbClr val="4E4E74"/>
        </a:dk1>
        <a:lt1>
          <a:srgbClr val="FFFFFF"/>
        </a:lt1>
        <a:dk2>
          <a:srgbClr val="666699"/>
        </a:dk2>
        <a:lt2>
          <a:srgbClr val="FFFFCC"/>
        </a:lt2>
        <a:accent1>
          <a:srgbClr val="5E5884"/>
        </a:accent1>
        <a:accent2>
          <a:srgbClr val="8AB29D"/>
        </a:accent2>
        <a:accent3>
          <a:srgbClr val="B8B8CA"/>
        </a:accent3>
        <a:accent4>
          <a:srgbClr val="DADADA"/>
        </a:accent4>
        <a:accent5>
          <a:srgbClr val="B6B4C2"/>
        </a:accent5>
        <a:accent6>
          <a:srgbClr val="7DA18E"/>
        </a:accent6>
        <a:hlink>
          <a:srgbClr val="FFFF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4">
        <a:dk1>
          <a:srgbClr val="004E4C"/>
        </a:dk1>
        <a:lt1>
          <a:srgbClr val="FFFFFF"/>
        </a:lt1>
        <a:dk2>
          <a:srgbClr val="006666"/>
        </a:dk2>
        <a:lt2>
          <a:srgbClr val="FFFFCC"/>
        </a:lt2>
        <a:accent1>
          <a:srgbClr val="FFCC00"/>
        </a:accent1>
        <a:accent2>
          <a:srgbClr val="00B0AC"/>
        </a:accent2>
        <a:accent3>
          <a:srgbClr val="AAB8B8"/>
        </a:accent3>
        <a:accent4>
          <a:srgbClr val="DADADA"/>
        </a:accent4>
        <a:accent5>
          <a:srgbClr val="FFE2AA"/>
        </a:accent5>
        <a:accent6>
          <a:srgbClr val="009F9B"/>
        </a:accent6>
        <a:hlink>
          <a:srgbClr val="BA7C3E"/>
        </a:hlink>
        <a:folHlink>
          <a:srgbClr val="724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5">
        <a:dk1>
          <a:srgbClr val="003366"/>
        </a:dk1>
        <a:lt1>
          <a:srgbClr val="FFFFFF"/>
        </a:lt1>
        <a:dk2>
          <a:srgbClr val="2B5481"/>
        </a:dk2>
        <a:lt2>
          <a:srgbClr val="E5FFFF"/>
        </a:lt2>
        <a:accent1>
          <a:srgbClr val="009999"/>
        </a:accent1>
        <a:accent2>
          <a:srgbClr val="336699"/>
        </a:accent2>
        <a:accent3>
          <a:srgbClr val="ACB3C1"/>
        </a:accent3>
        <a:accent4>
          <a:srgbClr val="DADADA"/>
        </a:accent4>
        <a:accent5>
          <a:srgbClr val="AACACA"/>
        </a:accent5>
        <a:accent6>
          <a:srgbClr val="2D5C8A"/>
        </a:accent6>
        <a:hlink>
          <a:srgbClr val="00CCFF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6">
        <a:dk1>
          <a:srgbClr val="080808"/>
        </a:dk1>
        <a:lt1>
          <a:srgbClr val="FFFFFF"/>
        </a:lt1>
        <a:dk2>
          <a:srgbClr val="4D4D4D"/>
        </a:dk2>
        <a:lt2>
          <a:srgbClr val="FFFFFF"/>
        </a:lt2>
        <a:accent1>
          <a:srgbClr val="666699"/>
        </a:accent1>
        <a:accent2>
          <a:srgbClr val="3366CC"/>
        </a:accent2>
        <a:accent3>
          <a:srgbClr val="B2B2B2"/>
        </a:accent3>
        <a:accent4>
          <a:srgbClr val="DADADA"/>
        </a:accent4>
        <a:accent5>
          <a:srgbClr val="B8B8CA"/>
        </a:accent5>
        <a:accent6>
          <a:srgbClr val="2D5CB9"/>
        </a:accent6>
        <a:hlink>
          <a:srgbClr val="00CCFF"/>
        </a:hlink>
        <a:folHlink>
          <a:srgbClr val="CC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7">
        <a:dk1>
          <a:srgbClr val="000000"/>
        </a:dk1>
        <a:lt1>
          <a:srgbClr val="DBDAC2"/>
        </a:lt1>
        <a:dk2>
          <a:srgbClr val="827F4C"/>
        </a:dk2>
        <a:lt2>
          <a:srgbClr val="C0BC94"/>
        </a:lt2>
        <a:accent1>
          <a:srgbClr val="AAA578"/>
        </a:accent1>
        <a:accent2>
          <a:srgbClr val="A2A4AC"/>
        </a:accent2>
        <a:accent3>
          <a:srgbClr val="EAEADD"/>
        </a:accent3>
        <a:accent4>
          <a:srgbClr val="000000"/>
        </a:accent4>
        <a:accent5>
          <a:srgbClr val="D2CFBE"/>
        </a:accent5>
        <a:accent6>
          <a:srgbClr val="92949B"/>
        </a:accent6>
        <a:hlink>
          <a:srgbClr val="5B8800"/>
        </a:hlink>
        <a:folHlink>
          <a:srgbClr val="6865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xtured 8">
        <a:dk1>
          <a:srgbClr val="000000"/>
        </a:dk1>
        <a:lt1>
          <a:srgbClr val="DCE8F4"/>
        </a:lt1>
        <a:dk2>
          <a:srgbClr val="7B9CB5"/>
        </a:dk2>
        <a:lt2>
          <a:srgbClr val="969696"/>
        </a:lt2>
        <a:accent1>
          <a:srgbClr val="FFFFFF"/>
        </a:accent1>
        <a:accent2>
          <a:srgbClr val="00BAB6"/>
        </a:accent2>
        <a:accent3>
          <a:srgbClr val="EBF2F8"/>
        </a:accent3>
        <a:accent4>
          <a:srgbClr val="000000"/>
        </a:accent4>
        <a:accent5>
          <a:srgbClr val="FFFFFF"/>
        </a:accent5>
        <a:accent6>
          <a:srgbClr val="00A8A5"/>
        </a:accent6>
        <a:hlink>
          <a:srgbClr val="8A8AD8"/>
        </a:hlink>
        <a:folHlink>
          <a:srgbClr val="24249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onsortium theme" id="{12337D9C-C2F5-4D84-9BA2-0E5F8D9C2091}" vid="{D30CE10A-F2F3-4380-A6ED-1FFF4F76694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Consortium theme</Template>
  <TotalTime>1519</TotalTime>
  <Words>433</Words>
  <Application>Microsoft Office PowerPoint</Application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ＭＳ Ｐゴシック</vt:lpstr>
      <vt:lpstr>msgothic</vt:lpstr>
      <vt:lpstr>Arial</vt:lpstr>
      <vt:lpstr>Calibri</vt:lpstr>
      <vt:lpstr>Tahoma</vt:lpstr>
      <vt:lpstr>Times New Roman</vt:lpstr>
      <vt:lpstr>Wingdings</vt:lpstr>
      <vt:lpstr>Consortium theme</vt:lpstr>
      <vt:lpstr>Depositional Evolution of Minibasins: Implication from numerical models</vt:lpstr>
      <vt:lpstr>Abstract</vt:lpstr>
      <vt:lpstr>How minibasins were formed?</vt:lpstr>
      <vt:lpstr>Minibasin in Gulf of Mexico</vt:lpstr>
      <vt:lpstr>Minibasin Subsidence &amp; sediment supply interplay</vt:lpstr>
      <vt:lpstr>Minibasin Subsidence</vt:lpstr>
      <vt:lpstr>Algorithms in the models</vt:lpstr>
      <vt:lpstr>High sediment supply, high subsidence rate, step function</vt:lpstr>
      <vt:lpstr>Two adjacent “ponds” with different subsidence rates</vt:lpstr>
      <vt:lpstr>Where do we go from here?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dell_DH_NJH</dc:creator>
  <cp:lastModifiedBy>dell_DH_NJH</cp:lastModifiedBy>
  <cp:revision>47</cp:revision>
  <dcterms:created xsi:type="dcterms:W3CDTF">2016-04-26T16:46:10Z</dcterms:created>
  <dcterms:modified xsi:type="dcterms:W3CDTF">2016-04-27T19:53:07Z</dcterms:modified>
</cp:coreProperties>
</file>

<file path=docProps/thumbnail.jpeg>
</file>